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9" r:id="rId4"/>
    <p:sldId id="260" r:id="rId5"/>
    <p:sldId id="261" r:id="rId6"/>
    <p:sldId id="263" r:id="rId7"/>
    <p:sldId id="258" r:id="rId8"/>
    <p:sldId id="265" r:id="rId9"/>
    <p:sldId id="266" r:id="rId10"/>
    <p:sldId id="267" r:id="rId11"/>
    <p:sldId id="268" r:id="rId12"/>
    <p:sldId id="264" r:id="rId13"/>
    <p:sldId id="278" r:id="rId14"/>
    <p:sldId id="270" r:id="rId15"/>
    <p:sldId id="272" r:id="rId16"/>
    <p:sldId id="273" r:id="rId17"/>
    <p:sldId id="274" r:id="rId18"/>
    <p:sldId id="262" r:id="rId19"/>
    <p:sldId id="271" r:id="rId20"/>
    <p:sldId id="269" r:id="rId21"/>
    <p:sldId id="275"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131970-FFC7-4124-AE82-12672F9473F1}" type="datetimeFigureOut">
              <a:rPr lang="en-US" smtClean="0"/>
              <a:t>3/19/2012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183CE-E47C-4202-A074-692D7225938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0183CE-E47C-4202-A074-692D7225938D}"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1E6BF1-8C9F-4827-86E5-E10D099A5ADD}"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E6BF1-8C9F-4827-86E5-E10D099A5ADD}"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1E6BF1-8C9F-4827-86E5-E10D099A5ADD}"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1E6BF1-8C9F-4827-86E5-E10D099A5ADD}"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1E6BF1-8C9F-4827-86E5-E10D099A5ADD}" type="datetimeFigureOut">
              <a:rPr lang="en-US" smtClean="0"/>
              <a:t>3/19/2012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1E6BF1-8C9F-4827-86E5-E10D099A5ADD}" type="datetimeFigureOut">
              <a:rPr lang="en-US" smtClean="0"/>
              <a:t>3/19/2012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1E6BF1-8C9F-4827-86E5-E10D099A5ADD}" type="datetimeFigureOut">
              <a:rPr lang="en-US" smtClean="0"/>
              <a:t>3/19/2012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1E6BF1-8C9F-4827-86E5-E10D099A5ADD}"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1E6BF1-8C9F-4827-86E5-E10D099A5ADD}"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E6BF1-8C9F-4827-86E5-E10D099A5ADD}"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E6BF1-8C9F-4827-86E5-E10D099A5ADD}"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336873-BE2D-4D1C-A7EE-002F1557AA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1E6BF1-8C9F-4827-86E5-E10D099A5ADD}" type="datetimeFigureOut">
              <a:rPr lang="en-US" smtClean="0"/>
              <a:t>3/19/2012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36873-BE2D-4D1C-A7EE-002F1557AA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dictionaryofneurology.com/2011/04/why-academics-should-blog-college-of.htm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thephoenix.com/Boston/food/127219-mushroom-of-ones-ow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room of one’s own”</a:t>
            </a:r>
            <a:br>
              <a:rPr lang="en-US" dirty="0" smtClean="0"/>
            </a:br>
            <a:r>
              <a:rPr lang="en-US" dirty="0" smtClean="0"/>
              <a:t>A genealogy of a phrase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Where did the idea come from?</a:t>
            </a:r>
          </a:p>
          <a:p>
            <a:r>
              <a:rPr lang="en-US" dirty="0" smtClean="0"/>
              <a:t>Where did the phrase come from?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705162"/>
            <a:ext cx="4495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It’s a popular phrase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3449638" y="1726397"/>
            <a:ext cx="2286000" cy="954107"/>
          </a:xfrm>
          <a:prstGeom prst="rect">
            <a:avLst/>
          </a:prstGeom>
        </p:spPr>
        <p:txBody>
          <a:bodyPr>
            <a:spAutoFit/>
          </a:bodyPr>
          <a:lstStyle/>
          <a:p>
            <a:pPr lvl="0"/>
            <a:r>
              <a:rPr lang="en-US" sz="2800" b="1" dirty="0">
                <a:solidFill>
                  <a:prstClr val="black"/>
                </a:solidFill>
              </a:rPr>
              <a:t>A Shelf of One's Own</a:t>
            </a:r>
            <a:endParaRPr lang="en-US" sz="2800" b="1" dirty="0">
              <a:solidFill>
                <a:prstClr val="black"/>
              </a:solidFill>
            </a:endParaRPr>
          </a:p>
        </p:txBody>
      </p:sp>
      <p:sp>
        <p:nvSpPr>
          <p:cNvPr id="7" name="Rectangle 6"/>
          <p:cNvSpPr/>
          <p:nvPr/>
        </p:nvSpPr>
        <p:spPr>
          <a:xfrm>
            <a:off x="3424089" y="3429000"/>
            <a:ext cx="3891111" cy="461665"/>
          </a:xfrm>
          <a:prstGeom prst="rect">
            <a:avLst/>
          </a:prstGeom>
        </p:spPr>
        <p:txBody>
          <a:bodyPr wrap="square">
            <a:spAutoFit/>
          </a:bodyPr>
          <a:lstStyle/>
          <a:p>
            <a:r>
              <a:rPr lang="en-US" sz="2400" b="1" dirty="0">
                <a:solidFill>
                  <a:srgbClr val="FF0000"/>
                </a:solidFill>
              </a:rPr>
              <a:t>A Home of One's Own</a:t>
            </a:r>
          </a:p>
        </p:txBody>
      </p:sp>
      <p:sp>
        <p:nvSpPr>
          <p:cNvPr id="8" name="Rectangle 7"/>
          <p:cNvSpPr/>
          <p:nvPr/>
        </p:nvSpPr>
        <p:spPr>
          <a:xfrm>
            <a:off x="3429000" y="4495800"/>
            <a:ext cx="2868093" cy="461665"/>
          </a:xfrm>
          <a:prstGeom prst="rect">
            <a:avLst/>
          </a:prstGeom>
        </p:spPr>
        <p:txBody>
          <a:bodyPr wrap="none">
            <a:spAutoFit/>
          </a:bodyPr>
          <a:lstStyle/>
          <a:p>
            <a:r>
              <a:rPr lang="en-US" sz="2400" b="1" dirty="0">
                <a:solidFill>
                  <a:schemeClr val="tx2">
                    <a:lumMod val="75000"/>
                  </a:schemeClr>
                </a:solidFill>
              </a:rPr>
              <a:t>A Shed of One's 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1447800" y="1752600"/>
            <a:ext cx="3683188"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 mind of one's own</a:t>
            </a:r>
            <a:endParaRPr kumimoji="0" lang="en-US" sz="2400" b="0" i="0" u="none" strike="noStrike" cap="none" normalizeH="0" baseline="0" dirty="0" smtClean="0">
              <a:ln>
                <a:noFill/>
              </a:ln>
              <a:solidFill>
                <a:schemeClr val="tx1"/>
              </a:solidFill>
              <a:effectLst/>
              <a:latin typeface="Arial" pitchFamily="34" charset="0"/>
            </a:endParaRPr>
          </a:p>
        </p:txBody>
      </p:sp>
      <p:sp>
        <p:nvSpPr>
          <p:cNvPr id="17410" name="Rectangle 2"/>
          <p:cNvSpPr>
            <a:spLocks noChangeArrowheads="1"/>
          </p:cNvSpPr>
          <p:nvPr/>
        </p:nvSpPr>
        <p:spPr bwMode="auto">
          <a:xfrm>
            <a:off x="609600" y="548046"/>
            <a:ext cx="3169650"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Here are some more</a:t>
            </a:r>
            <a:endParaRPr kumimoji="0" lang="en-US" sz="3600" b="0" i="0" u="none" strike="noStrike" cap="none" normalizeH="0" baseline="0" dirty="0" smtClean="0">
              <a:ln>
                <a:noFill/>
              </a:ln>
              <a:solidFill>
                <a:schemeClr val="tx1"/>
              </a:solidFill>
              <a:effectLst/>
              <a:latin typeface="Arial" pitchFamily="34" charset="0"/>
            </a:endParaRPr>
          </a:p>
        </p:txBody>
      </p:sp>
      <p:sp>
        <p:nvSpPr>
          <p:cNvPr id="4" name="Rectangle 3"/>
          <p:cNvSpPr/>
          <p:nvPr/>
        </p:nvSpPr>
        <p:spPr>
          <a:xfrm>
            <a:off x="3426013" y="3244334"/>
            <a:ext cx="3934539" cy="584775"/>
          </a:xfrm>
          <a:prstGeom prst="rect">
            <a:avLst/>
          </a:prstGeom>
        </p:spPr>
        <p:txBody>
          <a:bodyPr wrap="none">
            <a:spAutoFit/>
          </a:bodyPr>
          <a:lstStyle/>
          <a:p>
            <a:r>
              <a:rPr lang="en-US" sz="3200" b="1" dirty="0"/>
              <a:t>A Death of One’s Own</a:t>
            </a:r>
          </a:p>
        </p:txBody>
      </p:sp>
      <p:sp>
        <p:nvSpPr>
          <p:cNvPr id="5" name="Rectangle 4"/>
          <p:cNvSpPr/>
          <p:nvPr/>
        </p:nvSpPr>
        <p:spPr>
          <a:xfrm>
            <a:off x="1447800" y="4724400"/>
            <a:ext cx="4572000" cy="1569660"/>
          </a:xfrm>
          <a:prstGeom prst="rect">
            <a:avLst/>
          </a:prstGeom>
        </p:spPr>
        <p:txBody>
          <a:bodyPr>
            <a:spAutoFit/>
          </a:bodyPr>
          <a:lstStyle/>
          <a:p>
            <a:r>
              <a:rPr lang="en-US" sz="3200" b="1" u="sng" dirty="0">
                <a:hlinkClick r:id="rId2"/>
              </a:rPr>
              <a:t>Why Academics Should Blog: A College of One’s Own</a:t>
            </a:r>
            <a:endParaRPr lang="en-US" sz="32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685800"/>
            <a:ext cx="3086038" cy="523220"/>
          </a:xfrm>
          <a:prstGeom prst="rect">
            <a:avLst/>
          </a:prstGeom>
        </p:spPr>
        <p:txBody>
          <a:bodyPr wrap="none">
            <a:spAutoFit/>
          </a:bodyPr>
          <a:lstStyle/>
          <a:p>
            <a:r>
              <a:rPr lang="en-US" sz="2800" dirty="0"/>
              <a:t>And the weird ones</a:t>
            </a:r>
            <a:r>
              <a:rPr lang="en-US" dirty="0"/>
              <a:t>:</a:t>
            </a:r>
          </a:p>
        </p:txBody>
      </p:sp>
      <p:sp>
        <p:nvSpPr>
          <p:cNvPr id="3" name="Rectangle 2"/>
          <p:cNvSpPr/>
          <p:nvPr/>
        </p:nvSpPr>
        <p:spPr>
          <a:xfrm>
            <a:off x="2819400" y="1676400"/>
            <a:ext cx="4567084" cy="584775"/>
          </a:xfrm>
          <a:prstGeom prst="rect">
            <a:avLst/>
          </a:prstGeom>
        </p:spPr>
        <p:txBody>
          <a:bodyPr wrap="none">
            <a:spAutoFit/>
          </a:bodyPr>
          <a:lstStyle/>
          <a:p>
            <a:r>
              <a:rPr lang="en-US" sz="3200" u="sng" dirty="0">
                <a:hlinkClick r:id="rId2"/>
              </a:rPr>
              <a:t>A mushroom of one's own</a:t>
            </a:r>
            <a:endParaRPr lang="en-US" sz="3200" dirty="0"/>
          </a:p>
        </p:txBody>
      </p:sp>
      <p:sp>
        <p:nvSpPr>
          <p:cNvPr id="4" name="Rectangle 3"/>
          <p:cNvSpPr/>
          <p:nvPr/>
        </p:nvSpPr>
        <p:spPr>
          <a:xfrm>
            <a:off x="3465831" y="3244334"/>
            <a:ext cx="4249625" cy="646331"/>
          </a:xfrm>
          <a:prstGeom prst="rect">
            <a:avLst/>
          </a:prstGeom>
        </p:spPr>
        <p:txBody>
          <a:bodyPr wrap="none">
            <a:spAutoFit/>
          </a:bodyPr>
          <a:lstStyle/>
          <a:p>
            <a:r>
              <a:rPr lang="en-US" sz="3600" b="1" dirty="0"/>
              <a:t>A </a:t>
            </a:r>
            <a:r>
              <a:rPr lang="en-US" sz="3600" b="1" dirty="0" err="1"/>
              <a:t>Rumi</a:t>
            </a:r>
            <a:r>
              <a:rPr lang="en-US" sz="3600" b="1" dirty="0"/>
              <a:t> of One’s Own</a:t>
            </a:r>
          </a:p>
        </p:txBody>
      </p:sp>
      <p:sp>
        <p:nvSpPr>
          <p:cNvPr id="18434" name="Rectangle 2"/>
          <p:cNvSpPr>
            <a:spLocks noChangeArrowheads="1"/>
          </p:cNvSpPr>
          <p:nvPr/>
        </p:nvSpPr>
        <p:spPr bwMode="auto">
          <a:xfrm>
            <a:off x="0" y="74711"/>
            <a:ext cx="28886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a:t>
            </a:r>
            <a:endParaRPr kumimoji="0" lang="en-US" sz="1800" b="0" i="0" u="none" strike="noStrike" cap="none" normalizeH="0" baseline="0" dirty="0" smtClean="0">
              <a:ln>
                <a:noFill/>
              </a:ln>
              <a:solidFill>
                <a:schemeClr val="tx1"/>
              </a:solidFill>
              <a:effectLst/>
              <a:latin typeface="Arial" pitchFamily="34" charset="0"/>
            </a:endParaRPr>
          </a:p>
        </p:txBody>
      </p:sp>
      <p:sp>
        <p:nvSpPr>
          <p:cNvPr id="14" name="Rectangle 13"/>
          <p:cNvSpPr/>
          <p:nvPr/>
        </p:nvSpPr>
        <p:spPr>
          <a:xfrm>
            <a:off x="2209800" y="4495800"/>
            <a:ext cx="2286000" cy="1077218"/>
          </a:xfrm>
          <a:prstGeom prst="rect">
            <a:avLst/>
          </a:prstGeom>
        </p:spPr>
        <p:txBody>
          <a:bodyPr>
            <a:spAutoFit/>
          </a:bodyPr>
          <a:lstStyle/>
          <a:p>
            <a:pPr lvl="0" fontAlgn="base">
              <a:spcBef>
                <a:spcPct val="0"/>
              </a:spcBef>
              <a:spcAft>
                <a:spcPct val="0"/>
              </a:spcAft>
            </a:pPr>
            <a:r>
              <a:rPr lang="en-US" sz="3200" dirty="0">
                <a:solidFill>
                  <a:srgbClr val="00B050"/>
                </a:solidFill>
                <a:latin typeface="Calibri" pitchFamily="34" charset="0"/>
                <a:ea typeface="Calibri" pitchFamily="34" charset="0"/>
                <a:cs typeface="Times New Roman" pitchFamily="18" charset="0"/>
              </a:rPr>
              <a:t>A Broom of One’s Own</a:t>
            </a:r>
            <a:endParaRPr lang="en-US" sz="4000" dirty="0">
              <a:solidFill>
                <a:srgbClr val="00B050"/>
              </a:solidFill>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Fitzwilliam Museum lions</a:t>
            </a:r>
            <a:endParaRPr kumimoji="0" lang="en-US" sz="1800" b="0" i="0" u="none" strike="noStrike" cap="none" normalizeH="0" baseline="0" smtClean="0">
              <a:ln>
                <a:noFill/>
              </a:ln>
              <a:solidFill>
                <a:schemeClr val="tx1"/>
              </a:solidFill>
              <a:effectLst/>
              <a:latin typeface="Arial" pitchFamily="34" charset="0"/>
            </a:endParaRPr>
          </a:p>
        </p:txBody>
      </p:sp>
      <p:pic>
        <p:nvPicPr>
          <p:cNvPr id="3" name="Picture 2" descr="South Africa-cambridge 368.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057400" y="457200"/>
            <a:ext cx="4953000" cy="5181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1066800"/>
            <a:ext cx="5562600" cy="3539430"/>
          </a:xfrm>
          <a:prstGeom prst="rect">
            <a:avLst/>
          </a:prstGeom>
        </p:spPr>
        <p:txBody>
          <a:bodyPr wrap="square">
            <a:spAutoFit/>
          </a:bodyPr>
          <a:lstStyle/>
          <a:p>
            <a:r>
              <a:rPr lang="en-US" sz="2800" dirty="0"/>
              <a:t>The condition of residence imposed by the old universities must exclude women until there are able, by means of a college of their own, to offer guarantees as to instruction and discipline similar to those which are required at Oxford and Cambridge</a:t>
            </a:r>
          </a:p>
        </p:txBody>
      </p:sp>
      <p:sp>
        <p:nvSpPr>
          <p:cNvPr id="3" name="Rectangle 2"/>
          <p:cNvSpPr/>
          <p:nvPr/>
        </p:nvSpPr>
        <p:spPr>
          <a:xfrm rot="11075720" flipV="1">
            <a:off x="6553200" y="4572000"/>
            <a:ext cx="1355820" cy="707886"/>
          </a:xfrm>
          <a:prstGeom prst="rect">
            <a:avLst/>
          </a:prstGeom>
        </p:spPr>
        <p:txBody>
          <a:bodyPr wrap="square">
            <a:spAutoFit/>
          </a:bodyPr>
          <a:lstStyle/>
          <a:p>
            <a:r>
              <a:rPr lang="en-US" sz="2000" dirty="0"/>
              <a:t>Emily Davies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762000"/>
            <a:ext cx="5562600" cy="1569660"/>
          </a:xfrm>
          <a:prstGeom prst="rect">
            <a:avLst/>
          </a:prstGeom>
        </p:spPr>
        <p:txBody>
          <a:bodyPr wrap="square">
            <a:spAutoFit/>
          </a:bodyPr>
          <a:lstStyle/>
          <a:p>
            <a:r>
              <a:rPr lang="en-US" sz="2400" dirty="0"/>
              <a:t>Every student has a room to herself, in which she can be as much or as little alone as she likes, &amp; she has also the opportunity of friendly companionship in work &amp; play. </a:t>
            </a:r>
          </a:p>
        </p:txBody>
      </p:sp>
      <p:sp>
        <p:nvSpPr>
          <p:cNvPr id="3" name="Rectangle 2"/>
          <p:cNvSpPr/>
          <p:nvPr/>
        </p:nvSpPr>
        <p:spPr>
          <a:xfrm>
            <a:off x="2057400" y="3352800"/>
            <a:ext cx="4572000" cy="2677656"/>
          </a:xfrm>
          <a:prstGeom prst="rect">
            <a:avLst/>
          </a:prstGeom>
        </p:spPr>
        <p:txBody>
          <a:bodyPr>
            <a:spAutoFit/>
          </a:bodyPr>
          <a:lstStyle/>
          <a:p>
            <a:r>
              <a:rPr lang="en-US" sz="2400" dirty="0"/>
              <a:t>Miss Nightingale has said, in her forcible way, that she has never known persons who exposed themselves (20) for years to constant interruption, who did not muddle their intellects by it at last.  This is putting it rather strongly.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0px-Girton_College,_Cambridge,_England,_1890s.jpg"/>
          <p:cNvPicPr>
            <a:picLocks noChangeAspect="1"/>
          </p:cNvPicPr>
          <p:nvPr/>
        </p:nvPicPr>
        <p:blipFill>
          <a:blip r:embed="rId2" cstate="print"/>
          <a:stretch>
            <a:fillRect/>
          </a:stretch>
        </p:blipFill>
        <p:spPr>
          <a:xfrm>
            <a:off x="1752600" y="1143000"/>
            <a:ext cx="6324600" cy="4267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825815"/>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rom </a:t>
            </a:r>
            <a:r>
              <a:rPr kumimoji="0" lang="en-US" sz="2400" b="0"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Emily Davies and </a:t>
            </a:r>
            <a:r>
              <a:rPr kumimoji="0" lang="en-US" sz="2400" b="0"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Girton</a:t>
            </a:r>
            <a:r>
              <a:rPr kumimoji="0" lang="en-US" sz="2400" b="0"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College</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1927</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“Most of the students have both a bedroom and a sitting-room, and the dimensions of the rooms and the corridors show no enlargement of scale with the passage of time.  It was and still is unusual in a women’s college for students to have both sitting-room and bedroom.” 312</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“Privacy was the one luxury which Miss Davies desired for the students; and in her eyes it was not a luxury—she despised luxuries—but a necessity” (312)</a:t>
            </a:r>
            <a:endParaRPr kumimoji="0" lang="en-US" sz="40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uth Africa-cambridge 37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1" y="843730"/>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998663" algn="l"/>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About the lectures:	</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98663" algn="l"/>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 blandly told them to drink wine &amp; have a room of their own (Diary 3 200)</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1066800"/>
            <a:ext cx="92964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From the manuscript “Women and Fiction” at the Fitzwilliam</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&lt;It is&gt; absolutely </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essential then</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necessary that they should have money, &amp; a room to themselves” I said aloud  (Chapter One—this is the fish!)</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 y="1412851"/>
            <a:ext cx="9144001"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And my belief is, that if </a:t>
            </a:r>
            <a:r>
              <a:rPr kumimoji="0" lang="en-US"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habit of freedom, of so</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&lt;you&gt; </a:t>
            </a:r>
            <a:r>
              <a:rPr kumimoji="0" lang="en-US"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had say five hundred a year &lt;say&gt; each, &amp; </a:t>
            </a:r>
            <a:r>
              <a:rPr kumimoji="0" lang="en-US"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rooms to ourselves (conclusion)</a:t>
            </a:r>
            <a:endParaRPr kumimoji="0" lang="en-US" sz="3200" b="0" i="0" u="none" strike="noStrike" cap="none" normalizeH="0" baseline="0" dirty="0" smtClean="0">
              <a:ln>
                <a:noFill/>
              </a:ln>
              <a:solidFill>
                <a:schemeClr val="tx1"/>
              </a:solidFill>
              <a:effectLst/>
              <a:latin typeface="Arial" pitchFamily="34" charset="0"/>
            </a:endParaRPr>
          </a:p>
        </p:txBody>
      </p:sp>
      <p:sp>
        <p:nvSpPr>
          <p:cNvPr id="32770" name="Rectangle 2"/>
          <p:cNvSpPr>
            <a:spLocks noChangeArrowheads="1"/>
          </p:cNvSpPr>
          <p:nvPr/>
        </p:nvSpPr>
        <p:spPr bwMode="auto">
          <a:xfrm>
            <a:off x="0" y="3332949"/>
            <a:ext cx="9329349"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Final version:</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And have five hundred a year each of us and rooms of our own</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 y="701325"/>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From the Monks’ House Papers:</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 should never come to any conclusion.  I should only </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come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express an opinion-that one &lt;she&gt; must have money &amp; a room of one’s own: </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and</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that she must have 500 a year &amp; a room with a lock on the door&gt; </a:t>
            </a:r>
          </a:p>
          <a:p>
            <a:pPr marL="0" marR="0" lvl="0" indent="0" algn="l" defTabSz="914400" rtl="0" eaLnBrk="0" fontAlgn="base" latinLnBrk="0" hangingPunct="0">
              <a:lnSpc>
                <a:spcPct val="100000"/>
              </a:lnSpc>
              <a:spcBef>
                <a:spcPct val="0"/>
              </a:spcBef>
              <a:spcAft>
                <a:spcPct val="0"/>
              </a:spcAft>
              <a:buClrTx/>
              <a:buSzTx/>
              <a:buFontTx/>
              <a:buNone/>
              <a:tabLst/>
            </a:pPr>
            <a:endParaRPr lang="en-US" sz="2800" dirty="0">
              <a:latin typeface="Calibri" pitchFamily="34"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762000"/>
            <a:ext cx="4572000" cy="4524315"/>
          </a:xfrm>
          <a:prstGeom prst="rect">
            <a:avLst/>
          </a:prstGeom>
        </p:spPr>
        <p:txBody>
          <a:bodyPr>
            <a:spAutoFit/>
          </a:bodyPr>
          <a:lstStyle/>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latin typeface="Calibri" pitchFamily="34" charset="0"/>
                <a:cs typeface="Times New Roman" pitchFamily="18" charset="0"/>
              </a:rPr>
              <a:t>Notes: Conclusion—money &amp; a room of &lt;your own&gt;</a:t>
            </a:r>
          </a:p>
          <a:p>
            <a:pPr lvl="0" eaLnBrk="0" fontAlgn="base" hangingPunct="0">
              <a:spcBef>
                <a:spcPct val="0"/>
              </a:spcBef>
              <a:spcAft>
                <a:spcPct val="0"/>
              </a:spcAft>
            </a:pPr>
            <a:endParaRPr lang="en-US" sz="3200" dirty="0" smtClean="0">
              <a:latin typeface="Calibri" pitchFamily="34" charset="0"/>
              <a:cs typeface="Times New Roman" pitchFamily="18" charset="0"/>
            </a:endParaRP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latin typeface="Calibri" pitchFamily="34" charset="0"/>
                <a:cs typeface="Times New Roman" pitchFamily="18" charset="0"/>
              </a:rPr>
              <a:t>What is the importance of writing? Reality.</a:t>
            </a:r>
            <a:r>
              <a:rPr kumimoji="0" lang="en-US" sz="3200" b="0" i="0" u="none" strike="noStrike" cap="none" normalizeH="0" dirty="0" smtClean="0">
                <a:ln>
                  <a:noFill/>
                </a:ln>
                <a:solidFill>
                  <a:schemeClr val="tx1"/>
                </a:solidFill>
                <a:effectLst/>
                <a:latin typeface="Calibri" pitchFamily="34" charset="0"/>
                <a:cs typeface="Times New Roman" pitchFamily="18" charset="0"/>
              </a:rPr>
              <a:t>  The rest of life is humbug.  . . . But more is needed.  Aunts must be killed.</a:t>
            </a:r>
            <a:endParaRPr kumimoji="0" lang="en-US" sz="40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19457" name="il_fi" descr="http://s0.geograph.org.uk/geophotos/02/36/57/2365777_e5652468.jpg"/>
          <p:cNvPicPr>
            <a:picLocks noChangeAspect="1" noChangeArrowheads="1"/>
          </p:cNvPicPr>
          <p:nvPr/>
        </p:nvPicPr>
        <p:blipFill>
          <a:blip r:embed="rId2" cstate="print"/>
          <a:srcRect/>
          <a:stretch>
            <a:fillRect/>
          </a:stretch>
        </p:blipFill>
        <p:spPr bwMode="auto">
          <a:xfrm>
            <a:off x="2209800" y="1066800"/>
            <a:ext cx="4505325" cy="3381375"/>
          </a:xfrm>
          <a:prstGeom prst="rect">
            <a:avLst/>
          </a:prstGeom>
          <a:noFill/>
        </p:spPr>
      </p:pic>
      <p:sp>
        <p:nvSpPr>
          <p:cNvPr id="19459" name="Rectangle 3"/>
          <p:cNvSpPr>
            <a:spLocks noChangeArrowheads="1"/>
          </p:cNvSpPr>
          <p:nvPr/>
        </p:nvSpPr>
        <p:spPr bwMode="auto">
          <a:xfrm>
            <a:off x="0" y="3838575"/>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9460" name="Rectangle 4"/>
          <p:cNvSpPr>
            <a:spLocks noChangeArrowheads="1"/>
          </p:cNvSpPr>
          <p:nvPr/>
        </p:nvSpPr>
        <p:spPr bwMode="auto">
          <a:xfrm>
            <a:off x="2971800" y="4876800"/>
            <a:ext cx="282365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Fitzwilliam Museum lions</a:t>
            </a:r>
            <a:endParaRPr kumimoji="0" lang="en-US" sz="2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 y="1566141"/>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From the manuscript “Women and Fiction” at the Fitzwilliam</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&lt;It is&gt; absolutely </a:t>
            </a:r>
            <a:r>
              <a:rPr kumimoji="0" lang="en-US" sz="28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essential then</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necessary that they should have money, &amp; a room to themselves” I said aloud</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914400"/>
            <a:ext cx="5791200" cy="3416320"/>
          </a:xfrm>
          <a:prstGeom prst="rect">
            <a:avLst/>
          </a:prstGeom>
        </p:spPr>
        <p:txBody>
          <a:bodyPr wrap="square">
            <a:spAutoFit/>
          </a:bodyPr>
          <a:lstStyle/>
          <a:p>
            <a:r>
              <a:rPr lang="en-US" dirty="0"/>
              <a:t>.  </a:t>
            </a:r>
            <a:r>
              <a:rPr lang="en-US" sz="2400" dirty="0"/>
              <a:t>Davies wants a private space for scholarly reflection, enabling women to succeed at Cambridge and reach the same academic goals as men.  Woolf describes a room outside of any institution, a room in which the writer is free to think for herself, not study for an exam.  A room in which to defy convention, and defeat the angel in the house.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ts-graphics-2007_1179797a.jpg"/>
          <p:cNvPicPr>
            <a:picLocks noChangeAspect="1"/>
          </p:cNvPicPr>
          <p:nvPr/>
        </p:nvPicPr>
        <p:blipFill>
          <a:blip r:embed="rId2" cstate="print"/>
          <a:stretch>
            <a:fillRect/>
          </a:stretch>
        </p:blipFill>
        <p:spPr>
          <a:xfrm>
            <a:off x="1524000" y="609600"/>
            <a:ext cx="5943599" cy="50292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lfs-bedroom.jpg"/>
          <p:cNvPicPr>
            <a:picLocks noChangeAspect="1"/>
          </p:cNvPicPr>
          <p:nvPr/>
        </p:nvPicPr>
        <p:blipFill>
          <a:blip r:embed="rId2" cstate="print"/>
          <a:stretch>
            <a:fillRect/>
          </a:stretch>
        </p:blipFill>
        <p:spPr>
          <a:xfrm>
            <a:off x="1600200" y="609600"/>
            <a:ext cx="5638800" cy="50292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 y="879411"/>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From the Writer’s Diary December</a:t>
            </a:r>
            <a:r>
              <a:rPr kumimoji="0" lang="en-US" sz="28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 18, 1928</a:t>
            </a:r>
          </a:p>
          <a:p>
            <a:pPr marL="0" marR="0" lvl="0" indent="0" algn="l" defTabSz="914400" rtl="0" eaLnBrk="1" fontAlgn="base" latinLnBrk="0" hangingPunct="1">
              <a:lnSpc>
                <a:spcPct val="100000"/>
              </a:lnSpc>
              <a:spcBef>
                <a:spcPct val="0"/>
              </a:spcBef>
              <a:spcAft>
                <a:spcPct val="0"/>
              </a:spcAft>
              <a:buClrTx/>
              <a:buSzTx/>
              <a:buFontTx/>
              <a:buNone/>
              <a:tabLst/>
            </a:pPr>
            <a:r>
              <a:rPr lang="en-US" sz="2800" baseline="0" dirty="0" smtClean="0">
                <a:latin typeface="Calibri" pitchFamily="34" charset="0"/>
                <a:ea typeface="Calibri" pitchFamily="34" charset="0"/>
                <a:cs typeface="Times New Roman" pitchFamily="18" charset="0"/>
              </a:rPr>
              <a:t>we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have sold over 6,000 copies &lt;of Orlando&gt;; and sales are still amazingly brisk.. . . Will</a:t>
            </a:r>
            <a:r>
              <a:rPr kumimoji="0" lang="en-US" sz="28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 they stop or go on? Anyhow my room is secure.  For the first time since I married 1912-1928—16 years, I have been spending money.</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665</Words>
  <Application>Microsoft Office PowerPoint</Application>
  <PresentationFormat>On-screen Show (4:3)</PresentationFormat>
  <Paragraphs>43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 room of one’s own” A genealogy of a phrase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room of one’s own” A genealogy of a phrase</dc:title>
  <dc:creator>Christine Loflin</dc:creator>
  <cp:lastModifiedBy>Christine Loflin</cp:lastModifiedBy>
  <cp:revision>13</cp:revision>
  <dcterms:created xsi:type="dcterms:W3CDTF">2012-03-19T15:43:56Z</dcterms:created>
  <dcterms:modified xsi:type="dcterms:W3CDTF">2012-03-19T17:41:19Z</dcterms:modified>
</cp:coreProperties>
</file>